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256" r:id="rId2"/>
    <p:sldId id="259" r:id="rId3"/>
    <p:sldId id="306" r:id="rId4"/>
    <p:sldId id="307" r:id="rId5"/>
    <p:sldId id="308" r:id="rId6"/>
    <p:sldId id="260" r:id="rId7"/>
    <p:sldId id="261" r:id="rId8"/>
    <p:sldId id="317" r:id="rId9"/>
    <p:sldId id="318" r:id="rId10"/>
    <p:sldId id="270" r:id="rId11"/>
    <p:sldId id="314" r:id="rId12"/>
    <p:sldId id="321" r:id="rId13"/>
    <p:sldId id="319" r:id="rId14"/>
    <p:sldId id="320" r:id="rId15"/>
    <p:sldId id="316" r:id="rId16"/>
  </p:sldIdLst>
  <p:sldSz cx="9144000" cy="5143500" type="screen16x9"/>
  <p:notesSz cx="6858000" cy="9144000"/>
  <p:embeddedFontLst>
    <p:embeddedFont>
      <p:font typeface="Nanum Gothic Coding" panose="020B0604020202020204" charset="-127"/>
      <p:regular r:id="rId18"/>
      <p:bold r:id="rId19"/>
    </p:embeddedFont>
    <p:embeddedFont>
      <p:font typeface="Teko Medium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EBD78F-CBEE-4E4C-8B23-E44CE3334A4E}">
  <a:tblStyle styleId="{D8EBD78F-CBEE-4E4C-8B23-E44CE3334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6" autoAdjust="0"/>
  </p:normalViewPr>
  <p:slideViewPr>
    <p:cSldViewPr snapToGrid="0">
      <p:cViewPr varScale="1">
        <p:scale>
          <a:sx n="85" d="100"/>
          <a:sy n="85" d="100"/>
        </p:scale>
        <p:origin x="96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c984e29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c984e29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4a2348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4a2348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4a2348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4a2348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701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4a2348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4a2348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46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4a2348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4a2348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106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5ba4a169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75ba4a169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5ba4a169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75ba4a169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5ba4a169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75ba4a169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27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69400" y="1134700"/>
            <a:ext cx="50595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69400" y="3687675"/>
            <a:ext cx="5059500" cy="4095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" algn="bl" rotWithShape="0">
              <a:srgbClr val="E69138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37175" y="223500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073475" y="1337825"/>
            <a:ext cx="1887600" cy="841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1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377025" y="3132175"/>
            <a:ext cx="32805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965475"/>
            <a:ext cx="7242900" cy="3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868300" cy="1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628225"/>
            <a:ext cx="3852000" cy="29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5095" y="1307112"/>
            <a:ext cx="4080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190525" y="1389063"/>
            <a:ext cx="4238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1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190625" y="2275138"/>
            <a:ext cx="42384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720000" y="965475"/>
            <a:ext cx="2641500" cy="11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720000" y="2111475"/>
            <a:ext cx="2641500" cy="23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67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ctrTitle"/>
          </p:nvPr>
        </p:nvSpPr>
        <p:spPr>
          <a:xfrm>
            <a:off x="3369400" y="1134700"/>
            <a:ext cx="50595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/>
              <a:t>Cryptocurrency Price Prediction using LSTM and GRU</a:t>
            </a:r>
            <a:endParaRPr sz="4800"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subTitle" idx="1"/>
          </p:nvPr>
        </p:nvSpPr>
        <p:spPr>
          <a:xfrm>
            <a:off x="3369400" y="3687675"/>
            <a:ext cx="5059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for my Review Paper</a:t>
            </a:r>
            <a:endParaRPr dirty="0"/>
          </a:p>
        </p:txBody>
      </p:sp>
      <p:pic>
        <p:nvPicPr>
          <p:cNvPr id="183" name="Google Shape;183;p34"/>
          <p:cNvPicPr preferRelativeResize="0"/>
          <p:nvPr/>
        </p:nvPicPr>
        <p:blipFill rotWithShape="1">
          <a:blip r:embed="rId3">
            <a:alphaModFix/>
          </a:blip>
          <a:srcRect r="60176"/>
          <a:stretch/>
        </p:blipFill>
        <p:spPr>
          <a:xfrm>
            <a:off x="-205875" y="69408"/>
            <a:ext cx="3641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715095" y="1307112"/>
            <a:ext cx="4080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FINDINGS</a:t>
            </a:r>
            <a:endParaRPr dirty="0"/>
          </a:p>
        </p:txBody>
      </p:sp>
      <p:pic>
        <p:nvPicPr>
          <p:cNvPr id="402" name="Google Shape;402;p48"/>
          <p:cNvPicPr preferRelativeResize="0"/>
          <p:nvPr/>
        </p:nvPicPr>
        <p:blipFill rotWithShape="1">
          <a:blip r:embed="rId3">
            <a:alphaModFix/>
          </a:blip>
          <a:srcRect l="12843" r="36229" b="14266"/>
          <a:stretch/>
        </p:blipFill>
        <p:spPr>
          <a:xfrm>
            <a:off x="4572000" y="233346"/>
            <a:ext cx="5109874" cy="4838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913741"/>
            <a:ext cx="7242900" cy="1834169"/>
          </a:xfrm>
        </p:spPr>
        <p:txBody>
          <a:bodyPr/>
          <a:lstStyle/>
          <a:p>
            <a:r>
              <a:rPr lang="en-US" sz="1600" dirty="0"/>
              <a:t>Our models were evaluated using RMSE and R² metrics.</a:t>
            </a:r>
          </a:p>
          <a:p>
            <a:r>
              <a:rPr lang="en-US" sz="1600" dirty="0"/>
              <a:t>GRU performed better than LSTM.</a:t>
            </a:r>
          </a:p>
          <a:p>
            <a:r>
              <a:rPr lang="en-US" sz="1600" dirty="0"/>
              <a:t>GRU (RMSE=0.0278, R²=0.9747), LSTM (RMSE=0.0457, R²=0.9313).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44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AD54-7364-4AA4-B956-5864DC5E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 of our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440D4-9A8D-4DBB-9DCE-EFFFC9E86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D42F2-EEC9-478B-99BE-61C6E3429E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0000" y="965475"/>
            <a:ext cx="7242899" cy="36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341200" cy="1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Model Comparison</a:t>
            </a:r>
            <a:endParaRPr dirty="0"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720000" y="1650803"/>
            <a:ext cx="3852000" cy="29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LSTM - RMSE: Author2=0.092, Ours=0.0457 | R²: Author1=0.992, Ours=0.9313</a:t>
            </a:r>
          </a:p>
          <a:p>
            <a:r>
              <a:rPr lang="en-US" dirty="0"/>
              <a:t>GRU  - RMSE: Author2=0.075, Ours=0.0278 | R²: Author1=0.992, Ours=0.9747</a:t>
            </a:r>
          </a:p>
          <a:p>
            <a:r>
              <a:rPr lang="en-US" dirty="0"/>
              <a:t>GRU shows better overall performance in all studies.</a:t>
            </a:r>
          </a:p>
          <a:p>
            <a:pPr marL="285750" indent="-285750"/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08A97-8994-480E-945D-B4E97922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66045"/>
            <a:ext cx="4489626" cy="34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1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F99E-96FF-4CE1-882B-B83C6554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21C16-6D61-4EF1-A307-B74B86E64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628225"/>
            <a:ext cx="6166222" cy="2940900"/>
          </a:xfrm>
        </p:spPr>
        <p:txBody>
          <a:bodyPr/>
          <a:lstStyle/>
          <a:p>
            <a:r>
              <a:rPr lang="en-US" dirty="0"/>
              <a:t>Cryptocurrency is gaining popularity due to decentralization.</a:t>
            </a:r>
          </a:p>
          <a:p>
            <a:endParaRPr lang="en-US" dirty="0"/>
          </a:p>
          <a:p>
            <a:r>
              <a:rPr lang="en-US" dirty="0"/>
              <a:t>GRU consistently shows better results than LSTM in predicting crypto prices.</a:t>
            </a:r>
          </a:p>
          <a:p>
            <a:endParaRPr lang="en-US" dirty="0"/>
          </a:p>
          <a:p>
            <a:r>
              <a:rPr lang="en-US" dirty="0"/>
              <a:t>Prediction depends on data and regional factors: politics, trends, regulations.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170" y="1140177"/>
            <a:ext cx="4389030" cy="1873955"/>
          </a:xfrm>
        </p:spPr>
        <p:txBody>
          <a:bodyPr/>
          <a:lstStyle/>
          <a:p>
            <a:r>
              <a:rPr lang="en-US" sz="9600" dirty="0"/>
              <a:t>Thanks!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>
                <a:latin typeface="Teko Medium"/>
                <a:ea typeface="Teko Medium"/>
                <a:cs typeface="Teko Medium"/>
                <a:sym typeface="Teko Medium"/>
              </a:rPr>
              <a:t>DO YOU HAVE ANY QUESTIONS?</a:t>
            </a:r>
          </a:p>
          <a:p>
            <a:endParaRPr lang="en-US" dirty="0">
              <a:latin typeface="Teko Medium"/>
              <a:ea typeface="Teko Medium"/>
              <a:cs typeface="Teko Medium"/>
              <a:sym typeface="Teko Medium"/>
            </a:endParaRPr>
          </a:p>
          <a:p>
            <a:endParaRPr lang="en-US" dirty="0">
              <a:latin typeface="Teko Medium"/>
              <a:ea typeface="Teko Medium"/>
              <a:cs typeface="Teko Medium"/>
              <a:sym typeface="Teko Medium"/>
            </a:endParaRPr>
          </a:p>
          <a:p>
            <a:pPr algn="l"/>
            <a:endParaRPr lang="en-US" dirty="0">
              <a:latin typeface="Teko Medium"/>
              <a:ea typeface="Teko Medium"/>
              <a:cs typeface="Teko Medium"/>
              <a:sym typeface="Teko Mediu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7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4190625" y="1467556"/>
            <a:ext cx="4238400" cy="348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Cryptocurrency is the digital form of currency that can be the future currency in the digitalized world.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Our research evaluates LSTM and GRU deep learning models for predicting Bitcoin prices.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Data: Jan 2018 - May 2025 from </a:t>
            </a:r>
            <a:r>
              <a:rPr lang="en-US" dirty="0" err="1"/>
              <a:t>Bitsmap</a:t>
            </a:r>
            <a:r>
              <a:rPr lang="en-US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Goal: Achieve high-accuracy time series forecasting.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4190525" y="519289"/>
            <a:ext cx="4238400" cy="948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Abstract</a:t>
            </a:r>
            <a:endParaRPr dirty="0"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l="35486" r="23972" b="11363"/>
          <a:stretch/>
        </p:blipFill>
        <p:spPr>
          <a:xfrm>
            <a:off x="0" y="0"/>
            <a:ext cx="3799248" cy="46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1726553" y="2571750"/>
            <a:ext cx="1129536" cy="98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rPr>
              <a:t>ML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dk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4190625" y="1467556"/>
            <a:ext cx="4238400" cy="348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Crypto gained much influence in 2025 when Donald Trump launched his coin pre-election.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Cryptocurrency is decentralized and secure through Blockchain.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This topic was selected due to its relevance and potential for FYP.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4190525" y="519289"/>
            <a:ext cx="4238400" cy="948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l="35486" r="23972" b="11363"/>
          <a:stretch/>
        </p:blipFill>
        <p:spPr>
          <a:xfrm>
            <a:off x="75726" y="-63950"/>
            <a:ext cx="3799248" cy="46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7;p37">
            <a:extLst>
              <a:ext uri="{FF2B5EF4-FFF2-40B4-BE49-F238E27FC236}">
                <a16:creationId xmlns:a16="http://schemas.microsoft.com/office/drawing/2014/main" id="{3DE5EB21-E5A4-439F-B441-D16795B5D105}"/>
              </a:ext>
            </a:extLst>
          </p:cNvPr>
          <p:cNvSpPr txBox="1"/>
          <p:nvPr/>
        </p:nvSpPr>
        <p:spPr>
          <a:xfrm>
            <a:off x="1726553" y="2571750"/>
            <a:ext cx="1129536" cy="98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rPr>
              <a:t>ML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dk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9037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4190625" y="1467556"/>
            <a:ext cx="4238400" cy="348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Paper: 'Machine Learning Models Comparison for Bitcoin Price Prediction' (2018)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Authors: </a:t>
            </a:r>
            <a:r>
              <a:rPr lang="en-US" dirty="0" err="1"/>
              <a:t>Thearasak</a:t>
            </a:r>
            <a:r>
              <a:rPr lang="en-US" dirty="0"/>
              <a:t> </a:t>
            </a:r>
            <a:r>
              <a:rPr lang="en-US" dirty="0" err="1"/>
              <a:t>Phaladisailoed</a:t>
            </a:r>
            <a:r>
              <a:rPr lang="en-US" dirty="0"/>
              <a:t> &amp; </a:t>
            </a:r>
            <a:r>
              <a:rPr lang="en-US" dirty="0" err="1"/>
              <a:t>Thanisa</a:t>
            </a:r>
            <a:r>
              <a:rPr lang="en-US" dirty="0"/>
              <a:t> </a:t>
            </a:r>
            <a:r>
              <a:rPr lang="en-US" dirty="0" err="1"/>
              <a:t>Numnonda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Models: Theil-Sen, Huber (ML) and LSTM, GRU (DL)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Best Result: GRU (MSE=0.00002, R²=99.2%)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4190525" y="519289"/>
            <a:ext cx="4238400" cy="948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Related Work: Author 1</a:t>
            </a:r>
            <a:endParaRPr sz="4000" dirty="0"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l="35486" r="23972" b="11363"/>
          <a:stretch/>
        </p:blipFill>
        <p:spPr>
          <a:xfrm>
            <a:off x="75726" y="-63950"/>
            <a:ext cx="3799248" cy="46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7;p37">
            <a:extLst>
              <a:ext uri="{FF2B5EF4-FFF2-40B4-BE49-F238E27FC236}">
                <a16:creationId xmlns:a16="http://schemas.microsoft.com/office/drawing/2014/main" id="{A3D30DE0-D610-4CE8-84D2-3C0E51FBB41B}"/>
              </a:ext>
            </a:extLst>
          </p:cNvPr>
          <p:cNvSpPr txBox="1"/>
          <p:nvPr/>
        </p:nvSpPr>
        <p:spPr>
          <a:xfrm>
            <a:off x="1726553" y="2571750"/>
            <a:ext cx="1129536" cy="98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rPr>
              <a:t>ML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dk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9379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4190625" y="1467556"/>
            <a:ext cx="4238400" cy="348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Paper: 'Bitcoin Price Prediction and Analysis Using Deep Learning Models' (2020)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Author: </a:t>
            </a:r>
            <a:r>
              <a:rPr lang="en-US" dirty="0" err="1"/>
              <a:t>Muniye</a:t>
            </a:r>
            <a:r>
              <a:rPr lang="en-US" dirty="0"/>
              <a:t> </a:t>
            </a:r>
            <a:r>
              <a:rPr lang="en-US" dirty="0" err="1"/>
              <a:t>Temesgen</a:t>
            </a:r>
            <a:r>
              <a:rPr lang="en-US" dirty="0"/>
              <a:t> Awoke </a:t>
            </a:r>
            <a:r>
              <a:rPr lang="en-US" dirty="0" err="1"/>
              <a:t>Muniye</a:t>
            </a:r>
            <a:r>
              <a:rPr lang="en-US" dirty="0"/>
              <a:t> (KIIT University, India)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Models: LSTM and GRU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Best Result: GRU (RMSE=0.075, MAPE=0.065)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4190525" y="519289"/>
            <a:ext cx="4238400" cy="948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Related Work: Author 2</a:t>
            </a:r>
            <a:endParaRPr sz="4000" dirty="0"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l="35486" r="23972" b="11363"/>
          <a:stretch/>
        </p:blipFill>
        <p:spPr>
          <a:xfrm>
            <a:off x="75726" y="-63950"/>
            <a:ext cx="3799248" cy="46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7;p37">
            <a:extLst>
              <a:ext uri="{FF2B5EF4-FFF2-40B4-BE49-F238E27FC236}">
                <a16:creationId xmlns:a16="http://schemas.microsoft.com/office/drawing/2014/main" id="{3F369011-DDEF-4DC2-8B6E-A711A94FF260}"/>
              </a:ext>
            </a:extLst>
          </p:cNvPr>
          <p:cNvSpPr txBox="1"/>
          <p:nvPr/>
        </p:nvSpPr>
        <p:spPr>
          <a:xfrm>
            <a:off x="1726553" y="2571750"/>
            <a:ext cx="1129536" cy="98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rPr>
              <a:t>ML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dk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4366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3815168" y="-791175"/>
            <a:ext cx="4491648" cy="59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837175" y="223500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Methodology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341200" cy="1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720000" y="1650803"/>
            <a:ext cx="3852000" cy="29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Data: Jan 2018 - May 2025 from </a:t>
            </a:r>
            <a:r>
              <a:rPr lang="en-US" dirty="0" err="1"/>
              <a:t>Bitsmap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Preprocessing: Min-max scaling, Z-score for outliers.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Models: LSTM and GRU (RNNs for time series prediction).</a:t>
            </a:r>
          </a:p>
          <a:p>
            <a:pPr marL="285750" indent="-285750"/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81A5F-1EFB-49D4-8F35-1E30C91A51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778" y="214489"/>
            <a:ext cx="3852000" cy="476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C0B7-08F5-46D7-A9B0-9826898C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5590489" cy="1183200"/>
          </a:xfrm>
        </p:spPr>
        <p:txBody>
          <a:bodyPr/>
          <a:lstStyle/>
          <a:p>
            <a:r>
              <a:rPr lang="en-US" dirty="0"/>
              <a:t>LSTM - Long Short-Term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0DB7D-CF6B-4724-9D6D-5F5F122C2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type of RNN designed to remember long-term dependencies.</a:t>
            </a:r>
          </a:p>
          <a:p>
            <a:r>
              <a:rPr lang="en-US" dirty="0"/>
              <a:t>Uses input, forget, and output gates to manage memory.</a:t>
            </a:r>
          </a:p>
          <a:p>
            <a:r>
              <a:rPr lang="en-US" dirty="0"/>
              <a:t>Effective in time series, NLP, and speech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0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C21C-5803-487A-A073-70613C06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6708089" cy="1183200"/>
          </a:xfrm>
        </p:spPr>
        <p:txBody>
          <a:bodyPr/>
          <a:lstStyle/>
          <a:p>
            <a:r>
              <a:rPr lang="en-US" dirty="0"/>
              <a:t>GRU - Gated Recurrent 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76269-E3FD-40B8-B3B0-2471EF5E1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Simpler and faster than LSTM, uses reset and update gates.</a:t>
            </a:r>
          </a:p>
          <a:p>
            <a:r>
              <a:rPr lang="en-US" dirty="0"/>
              <a:t>Fewer parameters, faster training, similar performance.</a:t>
            </a:r>
          </a:p>
          <a:p>
            <a:r>
              <a:rPr lang="en-US" dirty="0"/>
              <a:t>Efficient for smaller datasets.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5633"/>
      </p:ext>
    </p:extLst>
  </p:cSld>
  <p:clrMapOvr>
    <a:masterClrMapping/>
  </p:clrMapOvr>
</p:sld>
</file>

<file path=ppt/theme/theme1.xml><?xml version="1.0" encoding="utf-8"?>
<a:theme xmlns:a="http://schemas.openxmlformats.org/drawingml/2006/main" name="Indian AI Tech Project Proposal by Slidesgo">
  <a:themeElements>
    <a:clrScheme name="Simple Light">
      <a:dk1>
        <a:srgbClr val="EFF1F1"/>
      </a:dk1>
      <a:lt1>
        <a:srgbClr val="E69138"/>
      </a:lt1>
      <a:dk2>
        <a:srgbClr val="783F04"/>
      </a:dk2>
      <a:lt2>
        <a:srgbClr val="B45F06"/>
      </a:lt2>
      <a:accent1>
        <a:srgbClr val="E67907"/>
      </a:accent1>
      <a:accent2>
        <a:srgbClr val="F9CB9C"/>
      </a:accent2>
      <a:accent3>
        <a:srgbClr val="FCE5CD"/>
      </a:accent3>
      <a:accent4>
        <a:srgbClr val="FFFFFF"/>
      </a:accent4>
      <a:accent5>
        <a:srgbClr val="FFFFFF"/>
      </a:accent5>
      <a:accent6>
        <a:srgbClr val="FFFFFF"/>
      </a:accent6>
      <a:hlink>
        <a:srgbClr val="EFF1F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432</Words>
  <Application>Microsoft Office PowerPoint</Application>
  <PresentationFormat>On-screen Show (16:9)</PresentationFormat>
  <Paragraphs>63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Nunito Light</vt:lpstr>
      <vt:lpstr>Arial</vt:lpstr>
      <vt:lpstr>Nanum Gothic Coding</vt:lpstr>
      <vt:lpstr>Teko Medium</vt:lpstr>
      <vt:lpstr>Indian AI Tech Project Proposal by Slidesgo</vt:lpstr>
      <vt:lpstr>Cryptocurrency Price Prediction using LSTM and GRU</vt:lpstr>
      <vt:lpstr>Abstract</vt:lpstr>
      <vt:lpstr>INTRODUCTION</vt:lpstr>
      <vt:lpstr>Related Work: Author 1</vt:lpstr>
      <vt:lpstr>Related Work: Author 2</vt:lpstr>
      <vt:lpstr>Methodology </vt:lpstr>
      <vt:lpstr>PowerPoint Presentation</vt:lpstr>
      <vt:lpstr>LSTM - Long Short-Term Memory</vt:lpstr>
      <vt:lpstr>GRU - Gated Recurrent Unit</vt:lpstr>
      <vt:lpstr>FINDINGS</vt:lpstr>
      <vt:lpstr>PowerPoint Presentation</vt:lpstr>
      <vt:lpstr>Visuals of our Model</vt:lpstr>
      <vt:lpstr>Model Comparison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FUTURE WARFARE</dc:title>
  <cp:lastModifiedBy>Umair</cp:lastModifiedBy>
  <cp:revision>32</cp:revision>
  <dcterms:modified xsi:type="dcterms:W3CDTF">2025-05-14T08:48:07Z</dcterms:modified>
</cp:coreProperties>
</file>